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E142AE6-7327-46B3-891A-CC33D1D1FD7A}">
  <a:tblStyle styleId="{1E142AE6-7327-46B3-891A-CC33D1D1FD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56aa0a9ff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56aa0a9ff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56aa0a9ff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56aa0a9ff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56aa0a9ff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56aa0a9ff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56aa0a9ff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56aa0a9ff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6aa0a9ff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56aa0a9ff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69ad80420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69ad8042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Design Reduces dry-mass DT Radiation Shielding by enabling replacement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Design-- Cross-strapping, majority-rule voting, dual-triple redundant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Leverage servicing ops to bolster EE system robustness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SS near total-ionization dose, or after single-event upsets (latch-up/power cycle etc).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56aa0a9ff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56aa0a9ff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5a22e569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5a22e56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rgbClr val="9999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00" y="607163"/>
            <a:ext cx="3115697" cy="354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525" y="3794224"/>
            <a:ext cx="1826024" cy="130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2700" y="3749220"/>
            <a:ext cx="1951976" cy="139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4125" y="3829725"/>
            <a:ext cx="1726599" cy="12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Purpose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5742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Space-tug for multiple trips between LEO, GEO and LLO carrying 34 metric tons of cargo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Throttable propulsion with long lifespan and efficient fuel consumption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Ideal lifespan of 30 clients for 7 years of </a:t>
            </a:r>
            <a:r>
              <a:rPr lang="en">
                <a:solidFill>
                  <a:srgbClr val="FFFFFF"/>
                </a:solidFill>
              </a:rPr>
              <a:t>continuous</a:t>
            </a:r>
            <a:r>
              <a:rPr lang="en">
                <a:solidFill>
                  <a:srgbClr val="FFFFFF"/>
                </a:solidFill>
              </a:rPr>
              <a:t> operation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Modular</a:t>
            </a:r>
            <a:r>
              <a:rPr lang="en">
                <a:solidFill>
                  <a:srgbClr val="FFFFFF"/>
                </a:solidFill>
              </a:rPr>
              <a:t> assembly for repairs to extend </a:t>
            </a:r>
            <a:r>
              <a:rPr lang="en">
                <a:solidFill>
                  <a:srgbClr val="FFFFFF"/>
                </a:solidFill>
              </a:rPr>
              <a:t>life</a:t>
            </a:r>
            <a:r>
              <a:rPr lang="en">
                <a:solidFill>
                  <a:srgbClr val="FFFFFF"/>
                </a:solidFill>
              </a:rPr>
              <a:t>, and easy disposal of at-risk </a:t>
            </a:r>
            <a:r>
              <a:rPr lang="en">
                <a:solidFill>
                  <a:srgbClr val="FFFFFF"/>
                </a:solidFill>
              </a:rPr>
              <a:t>components</a:t>
            </a:r>
            <a:r>
              <a:rPr lang="en">
                <a:solidFill>
                  <a:srgbClr val="FFFFFF"/>
                </a:solidFill>
              </a:rPr>
              <a:t> through </a:t>
            </a:r>
            <a:r>
              <a:rPr lang="en">
                <a:solidFill>
                  <a:srgbClr val="FFFFFF"/>
                </a:solidFill>
              </a:rPr>
              <a:t>heliocentric</a:t>
            </a:r>
            <a:r>
              <a:rPr lang="en">
                <a:solidFill>
                  <a:srgbClr val="FFFFFF"/>
                </a:solidFill>
              </a:rPr>
              <a:t> graveyard orbit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178" y="0"/>
            <a:ext cx="6118697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Analysis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726" y="-282637"/>
            <a:ext cx="6732646" cy="33663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15"/>
          <p:cNvGraphicFramePr/>
          <p:nvPr/>
        </p:nvGraphicFramePr>
        <p:xfrm>
          <a:off x="622125" y="15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{1E142AE6-7327-46B3-891A-CC33D1D1FD7A}</a:tableStyleId>
              </a:tblPr>
              <a:tblGrid>
                <a:gridCol w="1491450"/>
                <a:gridCol w="1491450"/>
                <a:gridCol w="1491450"/>
              </a:tblGrid>
              <a:tr h="22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ISS Resupply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SpaceX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Orbital ATK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Contract Cost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$70M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$100-125M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Actual Cost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$30.6-40M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$75-100M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Mass per Payload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2MT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2MT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Google Shape;72;p15"/>
          <p:cNvGraphicFramePr/>
          <p:nvPr/>
        </p:nvGraphicFramePr>
        <p:xfrm>
          <a:off x="392800" y="336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{1E142AE6-7327-46B3-891A-CC33D1D1FD7A}</a:tableStyleId>
              </a:tblPr>
              <a:tblGrid>
                <a:gridCol w="1671675"/>
                <a:gridCol w="1671675"/>
                <a:gridCol w="1671675"/>
                <a:gridCol w="1671675"/>
                <a:gridCol w="1671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GEO via Falcon 9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GEO via Argo x Falcon 9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LLO via SLS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LLO vis Argo x Falcon 9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Cost per Kilogram 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$7,470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$4,000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$0.5-1M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$6,500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Structures/Propellant Feed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5288700" cy="3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Main structure is designed around the main tank. Comprised of aluminum and Titanium</a:t>
            </a:r>
            <a:endParaRPr sz="1600">
              <a:solidFill>
                <a:srgbClr val="FFFFFF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COPV tank. Possible multiple tanks to maximize space </a:t>
            </a:r>
            <a:r>
              <a:rPr lang="en">
                <a:solidFill>
                  <a:srgbClr val="FFFFFF"/>
                </a:solidFill>
              </a:rPr>
              <a:t>efficiency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Radiators leak off excess heat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Propellant Feed system designed as an upscaled Xenon Feed currently featured on satellite</a:t>
            </a:r>
            <a:endParaRPr sz="1600"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Flow control for throttle control; more power for more time critical missions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System needs to be refuelable</a:t>
            </a:r>
            <a:endParaRPr sz="16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600">
                <a:solidFill>
                  <a:srgbClr val="FFFFFF"/>
                </a:solidFill>
              </a:rPr>
              <a:t>Provides propellant to ACS thrusters for both Attitude control and emergency venting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480" y="0"/>
            <a:ext cx="623439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521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Power Limited &amp; Thrust Demanding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Three X3 Hall Effect Thrusters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100 kW each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5.4 N each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University of </a:t>
            </a:r>
            <a:r>
              <a:rPr lang="en">
                <a:solidFill>
                  <a:srgbClr val="FFFFFF"/>
                </a:solidFill>
              </a:rPr>
              <a:t>Michigan</a:t>
            </a:r>
            <a:r>
              <a:rPr lang="en">
                <a:solidFill>
                  <a:srgbClr val="FFFFFF"/>
                </a:solidFill>
              </a:rPr>
              <a:t> Plasmadynamics &amp; Electric Propulsion </a:t>
            </a:r>
            <a:r>
              <a:rPr lang="en">
                <a:solidFill>
                  <a:srgbClr val="FFFFFF"/>
                </a:solidFill>
              </a:rPr>
              <a:t>Laboratory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Three Channel Design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Throttling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Lifespan (10,000 hr)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Channel Wall Erosion / D</a:t>
            </a:r>
            <a:r>
              <a:rPr lang="en">
                <a:solidFill>
                  <a:srgbClr val="FFFFFF"/>
                </a:solidFill>
              </a:rPr>
              <a:t>egradation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Magnetic Shielding Research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53700" y="429625"/>
            <a:ext cx="522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Systems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253700" y="1160175"/>
            <a:ext cx="442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SAFE-400 reactor with a Brayton Power system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Brayton offers 100 kW electrical power with 300 kW waste - current design </a:t>
            </a:r>
            <a:r>
              <a:rPr lang="en">
                <a:solidFill>
                  <a:srgbClr val="FFFFFF"/>
                </a:solidFill>
              </a:rPr>
              <a:t>limitation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Advancements</a:t>
            </a:r>
            <a:r>
              <a:rPr lang="en">
                <a:solidFill>
                  <a:srgbClr val="FFFFFF"/>
                </a:solidFill>
              </a:rPr>
              <a:t> in </a:t>
            </a:r>
            <a:r>
              <a:rPr lang="en">
                <a:solidFill>
                  <a:srgbClr val="FFFFFF"/>
                </a:solidFill>
              </a:rPr>
              <a:t>efficient</a:t>
            </a:r>
            <a:r>
              <a:rPr lang="en">
                <a:solidFill>
                  <a:srgbClr val="FFFFFF"/>
                </a:solidFill>
              </a:rPr>
              <a:t> power conversion required for feasible design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590" y="0"/>
            <a:ext cx="54585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450" y="958450"/>
            <a:ext cx="3753625" cy="122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4">
            <a:alphaModFix/>
          </a:blip>
          <a:srcRect b="0" l="0" r="0" t="12610"/>
          <a:stretch/>
        </p:blipFill>
        <p:spPr>
          <a:xfrm>
            <a:off x="4978450" y="2318324"/>
            <a:ext cx="3753625" cy="226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413" y="1600788"/>
            <a:ext cx="4162600" cy="263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269525" y="31337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Electrical Systems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591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34 MT to LLO in 45-90 (one way) days depending on mass and orbital positioning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34 MT to GEO in 7-14 (one way) days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Reliable operation for 7 years with potentially 30 clients depending on mission parameters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Retrofitting capabilities for future potential mission </a:t>
            </a:r>
            <a:r>
              <a:rPr lang="en">
                <a:solidFill>
                  <a:srgbClr val="FFFFFF"/>
                </a:solidFill>
              </a:rPr>
              <a:t>capabilities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525" y="1267438"/>
            <a:ext cx="3652073" cy="260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